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F5202-3F5C-4C78-84A9-054E87FC9A16}" type="datetimeFigureOut">
              <a:rPr lang="en-US" smtClean="0"/>
              <a:t>9/11/2010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12EB7-07F4-4582-B50A-AE008A1A81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905" y="50190"/>
            <a:ext cx="3065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H1 - § 2 – De </a:t>
            </a:r>
            <a:r>
              <a:rPr lang="en-US" dirty="0" err="1" smtClean="0">
                <a:latin typeface="Book Antiqua" pitchFamily="18" charset="0"/>
              </a:rPr>
              <a:t>kernbegrippen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55010" y="44624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37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496" y="1124744"/>
            <a:ext cx="900278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Book Antiqua" pitchFamily="18" charset="0"/>
              </a:rPr>
              <a:t>Normen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Waarden</a:t>
            </a:r>
            <a:r>
              <a:rPr lang="en-US" sz="1600" dirty="0" smtClean="0">
                <a:latin typeface="Book Antiqua" pitchFamily="18" charset="0"/>
              </a:rPr>
              <a:t>		</a:t>
            </a:r>
            <a:r>
              <a:rPr lang="en-US" sz="1600" dirty="0" err="1" smtClean="0">
                <a:latin typeface="Book Antiqua" pitchFamily="18" charset="0"/>
              </a:rPr>
              <a:t>Wat</a:t>
            </a:r>
            <a:r>
              <a:rPr lang="en-US" sz="1600" dirty="0" smtClean="0">
                <a:latin typeface="Book Antiqua" pitchFamily="18" charset="0"/>
              </a:rPr>
              <a:t> is het </a:t>
            </a:r>
            <a:r>
              <a:rPr lang="en-US" sz="1600" dirty="0" err="1" smtClean="0">
                <a:latin typeface="Book Antiqua" pitchFamily="18" charset="0"/>
              </a:rPr>
              <a:t>verschil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tussen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norm en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waarde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waarde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norm.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(</a:t>
            </a:r>
            <a:r>
              <a:rPr lang="en-US" sz="1600" i="1" dirty="0" err="1" smtClean="0">
                <a:latin typeface="Book Antiqua" pitchFamily="18" charset="0"/>
              </a:rPr>
              <a:t>Hanteer</a:t>
            </a:r>
            <a:r>
              <a:rPr lang="en-US" sz="1600" i="1" dirty="0" smtClean="0">
                <a:latin typeface="Book Antiqua" pitchFamily="18" charset="0"/>
              </a:rPr>
              <a:t> het </a:t>
            </a:r>
            <a:r>
              <a:rPr lang="en-US" sz="1600" i="1" dirty="0" err="1" smtClean="0">
                <a:latin typeface="Book Antiqua" pitchFamily="18" charset="0"/>
              </a:rPr>
              <a:t>begrip</a:t>
            </a:r>
            <a:r>
              <a:rPr lang="en-US" sz="1600" i="1" dirty="0" smtClean="0">
                <a:latin typeface="Book Antiqua" pitchFamily="18" charset="0"/>
              </a:rPr>
              <a:t> </a:t>
            </a:r>
            <a:r>
              <a:rPr lang="en-US" sz="1600" i="1" dirty="0" err="1" smtClean="0">
                <a:latin typeface="Book Antiqua" pitchFamily="18" charset="0"/>
              </a:rPr>
              <a:t>sociale</a:t>
            </a:r>
            <a:r>
              <a:rPr lang="en-US" sz="1600" i="1" dirty="0" smtClean="0">
                <a:latin typeface="Book Antiqua" pitchFamily="18" charset="0"/>
              </a:rPr>
              <a:t> </a:t>
            </a:r>
            <a:r>
              <a:rPr lang="en-US" sz="1600" i="1" dirty="0" err="1" smtClean="0">
                <a:latin typeface="Book Antiqua" pitchFamily="18" charset="0"/>
              </a:rPr>
              <a:t>verplichting</a:t>
            </a:r>
            <a:r>
              <a:rPr lang="en-US" sz="1600" dirty="0" smtClean="0">
                <a:latin typeface="Book Antiqua" pitchFamily="18" charset="0"/>
              </a:rPr>
              <a:t>)</a:t>
            </a:r>
          </a:p>
          <a:p>
            <a:r>
              <a:rPr lang="en-US" sz="1600" dirty="0" smtClean="0">
                <a:latin typeface="Book Antiqua" pitchFamily="18" charset="0"/>
              </a:rPr>
              <a:t>		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ideaal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endParaRPr lang="en-US" sz="1600" dirty="0">
              <a:latin typeface="Book Antiqua" pitchFamily="18" charset="0"/>
            </a:endParaRPr>
          </a:p>
          <a:p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Belangen</a:t>
            </a:r>
            <a:r>
              <a:rPr lang="en-US" sz="1600" dirty="0" smtClean="0">
                <a:latin typeface="Book Antiqua" pitchFamily="18" charset="0"/>
              </a:rPr>
              <a:t>		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belang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scholier</a:t>
            </a:r>
            <a:r>
              <a:rPr lang="en-US" sz="1600" dirty="0" smtClean="0">
                <a:latin typeface="Book Antiqua" pitchFamily="18" charset="0"/>
              </a:rPr>
              <a:t>.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belang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werknemer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Geef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voorbeeld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belang</a:t>
            </a:r>
            <a:r>
              <a:rPr lang="en-US" sz="1600" dirty="0" smtClean="0">
                <a:latin typeface="Book Antiqua" pitchFamily="18" charset="0"/>
              </a:rPr>
              <a:t> van </a:t>
            </a:r>
            <a:r>
              <a:rPr lang="en-US" sz="1600" dirty="0" err="1" smtClean="0">
                <a:latin typeface="Book Antiqua" pitchFamily="18" charset="0"/>
              </a:rPr>
              <a:t>een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patiënt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Macht</a:t>
            </a:r>
            <a:r>
              <a:rPr lang="en-US" sz="1600" dirty="0" smtClean="0">
                <a:latin typeface="Book Antiqua" pitchFamily="18" charset="0"/>
              </a:rPr>
              <a:t>				Leg de </a:t>
            </a:r>
            <a:r>
              <a:rPr lang="en-US" sz="1600" dirty="0" err="1" smtClean="0">
                <a:latin typeface="Book Antiqua" pitchFamily="18" charset="0"/>
              </a:rPr>
              <a:t>volgende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begrippen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</a:t>
            </a:r>
            <a:r>
              <a:rPr lang="en-US" sz="1600" dirty="0" smtClean="0">
                <a:latin typeface="Book Antiqua" pitchFamily="18" charset="0"/>
              </a:rPr>
              <a:t>: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-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- </a:t>
            </a:r>
            <a:r>
              <a:rPr lang="en-US" sz="1600" dirty="0" err="1" smtClean="0">
                <a:latin typeface="Book Antiqua" pitchFamily="18" charset="0"/>
              </a:rPr>
              <a:t>Gezag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- </a:t>
            </a:r>
            <a:r>
              <a:rPr lang="en-US" sz="1600" dirty="0" err="1" smtClean="0">
                <a:latin typeface="Book Antiqua" pitchFamily="18" charset="0"/>
              </a:rPr>
              <a:t>Invloed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- </a:t>
            </a:r>
            <a:r>
              <a:rPr lang="en-US" sz="1600" dirty="0" err="1" smtClean="0">
                <a:latin typeface="Book Antiqua" pitchFamily="18" charset="0"/>
              </a:rPr>
              <a:t>Machtsbronnen</a:t>
            </a:r>
            <a:endParaRPr lang="en-US" sz="1600" dirty="0" smtClean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  <a:p>
            <a:r>
              <a:rPr lang="en-US" sz="1600" dirty="0" err="1" smtClean="0">
                <a:latin typeface="Book Antiqua" pitchFamily="18" charset="0"/>
              </a:rPr>
              <a:t>Veranderingen</a:t>
            </a:r>
            <a:r>
              <a:rPr lang="en-US" sz="1600" dirty="0" smtClean="0">
                <a:latin typeface="Book Antiqua" pitchFamily="18" charset="0"/>
              </a:rPr>
              <a:t>			Hoe </a:t>
            </a:r>
            <a:r>
              <a:rPr lang="en-US" sz="1600" dirty="0" err="1" smtClean="0">
                <a:latin typeface="Book Antiqua" pitchFamily="18" charset="0"/>
              </a:rPr>
              <a:t>verhouden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normen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waarden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dirty="0" err="1" smtClean="0">
                <a:latin typeface="Book Antiqua" pitchFamily="18" charset="0"/>
              </a:rPr>
              <a:t>belangen</a:t>
            </a:r>
            <a:r>
              <a:rPr lang="en-US" sz="1600" dirty="0" smtClean="0">
                <a:latin typeface="Book Antiqua" pitchFamily="18" charset="0"/>
              </a:rPr>
              <a:t> en </a:t>
            </a:r>
            <a:r>
              <a:rPr lang="en-US" sz="1600" dirty="0" err="1" smtClean="0">
                <a:latin typeface="Book Antiqua" pitchFamily="18" charset="0"/>
              </a:rPr>
              <a:t>macht</a:t>
            </a:r>
            <a:endParaRPr lang="en-US" sz="1600" dirty="0">
              <a:latin typeface="Book Antiqua" pitchFamily="18" charset="0"/>
            </a:endParaRPr>
          </a:p>
          <a:p>
            <a:r>
              <a:rPr lang="en-US" sz="1600" dirty="0" smtClean="0">
                <a:latin typeface="Book Antiqua" pitchFamily="18" charset="0"/>
              </a:rPr>
              <a:t>				</a:t>
            </a:r>
            <a:r>
              <a:rPr lang="en-US" sz="1600" dirty="0" err="1" smtClean="0">
                <a:latin typeface="Book Antiqua" pitchFamily="18" charset="0"/>
              </a:rPr>
              <a:t>zich</a:t>
            </a:r>
            <a:r>
              <a:rPr lang="en-US" sz="1600" dirty="0" smtClean="0">
                <a:latin typeface="Book Antiqua" pitchFamily="18" charset="0"/>
              </a:rPr>
              <a:t> tot (</a:t>
            </a:r>
            <a:r>
              <a:rPr lang="en-US" sz="1600" dirty="0" err="1" smtClean="0">
                <a:latin typeface="Book Antiqua" pitchFamily="18" charset="0"/>
              </a:rPr>
              <a:t>maatschappelijke</a:t>
            </a:r>
            <a:r>
              <a:rPr lang="en-US" sz="1600" dirty="0" smtClean="0">
                <a:latin typeface="Book Antiqua" pitchFamily="18" charset="0"/>
              </a:rPr>
              <a:t>) </a:t>
            </a:r>
            <a:r>
              <a:rPr lang="en-US" sz="1600" dirty="0" err="1" smtClean="0">
                <a:latin typeface="Book Antiqua" pitchFamily="18" charset="0"/>
              </a:rPr>
              <a:t>veranderingen</a:t>
            </a:r>
            <a:r>
              <a:rPr lang="en-US" sz="1600" dirty="0" smtClean="0">
                <a:latin typeface="Book Antiqua" pitchFamily="18" charset="0"/>
              </a:rPr>
              <a:t>?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			</a:t>
            </a:r>
            <a:r>
              <a:rPr lang="en-US" sz="1600" dirty="0" err="1" smtClean="0">
                <a:latin typeface="Book Antiqua" pitchFamily="18" charset="0"/>
              </a:rPr>
              <a:t>Werk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dit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uit</a:t>
            </a:r>
            <a:r>
              <a:rPr lang="en-US" sz="1600" dirty="0" smtClean="0">
                <a:latin typeface="Book Antiqua" pitchFamily="18" charset="0"/>
              </a:rPr>
              <a:t> met </a:t>
            </a:r>
            <a:r>
              <a:rPr lang="en-US" sz="1600" dirty="0" err="1" smtClean="0">
                <a:latin typeface="Book Antiqua" pitchFamily="18" charset="0"/>
              </a:rPr>
              <a:t>voorbeelden</a:t>
            </a:r>
            <a:r>
              <a:rPr lang="en-US" sz="1600" smtClean="0">
                <a:latin typeface="Book Antiqua" pitchFamily="18" charset="0"/>
              </a:rPr>
              <a:t>.</a:t>
            </a:r>
            <a:endParaRPr lang="en-US" sz="1600" dirty="0">
              <a:latin typeface="Book Antiqua" pitchFamily="18" charset="0"/>
            </a:endParaRPr>
          </a:p>
          <a:p>
            <a:endParaRPr lang="en-US" sz="1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Tilburg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WinXP user</dc:creator>
  <cp:lastModifiedBy>WinXP user</cp:lastModifiedBy>
  <cp:revision>2</cp:revision>
  <dcterms:created xsi:type="dcterms:W3CDTF">2010-09-11T11:10:31Z</dcterms:created>
  <dcterms:modified xsi:type="dcterms:W3CDTF">2010-09-11T11:29:27Z</dcterms:modified>
</cp:coreProperties>
</file>